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7556500" cy="10693400"/>
  <p:notesSz cx="7556500" cy="10693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5413"/>
    <a:srgbClr val="016A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>
      <p:cViewPr varScale="1">
        <p:scale>
          <a:sx n="83" d="100"/>
          <a:sy n="83" d="100"/>
        </p:scale>
        <p:origin x="256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39268" y="6249923"/>
            <a:ext cx="4342130" cy="224154"/>
          </a:xfrm>
          <a:custGeom>
            <a:avLst/>
            <a:gdLst/>
            <a:ahLst/>
            <a:cxnLst/>
            <a:rect l="l" t="t" r="r" b="b"/>
            <a:pathLst>
              <a:path w="4342130" h="224154">
                <a:moveTo>
                  <a:pt x="4304538" y="0"/>
                </a:moveTo>
                <a:lnTo>
                  <a:pt x="0" y="0"/>
                </a:lnTo>
                <a:lnTo>
                  <a:pt x="0" y="224027"/>
                </a:lnTo>
                <a:lnTo>
                  <a:pt x="4341876" y="224027"/>
                </a:lnTo>
                <a:lnTo>
                  <a:pt x="4341876" y="37337"/>
                </a:lnTo>
                <a:lnTo>
                  <a:pt x="43045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49936" y="2964179"/>
            <a:ext cx="4342130" cy="226060"/>
          </a:xfrm>
          <a:custGeom>
            <a:avLst/>
            <a:gdLst/>
            <a:ahLst/>
            <a:cxnLst/>
            <a:rect l="l" t="t" r="r" b="b"/>
            <a:pathLst>
              <a:path w="4342130" h="226060">
                <a:moveTo>
                  <a:pt x="4304284" y="0"/>
                </a:moveTo>
                <a:lnTo>
                  <a:pt x="0" y="0"/>
                </a:lnTo>
                <a:lnTo>
                  <a:pt x="0" y="225551"/>
                </a:lnTo>
                <a:lnTo>
                  <a:pt x="4341876" y="225551"/>
                </a:lnTo>
                <a:lnTo>
                  <a:pt x="4341876" y="37592"/>
                </a:lnTo>
                <a:lnTo>
                  <a:pt x="43042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43840" y="4322063"/>
            <a:ext cx="4343400" cy="226060"/>
          </a:xfrm>
          <a:custGeom>
            <a:avLst/>
            <a:gdLst/>
            <a:ahLst/>
            <a:cxnLst/>
            <a:rect l="l" t="t" r="r" b="b"/>
            <a:pathLst>
              <a:path w="4343400" h="226060">
                <a:moveTo>
                  <a:pt x="4305808" y="0"/>
                </a:moveTo>
                <a:lnTo>
                  <a:pt x="0" y="0"/>
                </a:lnTo>
                <a:lnTo>
                  <a:pt x="0" y="225552"/>
                </a:lnTo>
                <a:lnTo>
                  <a:pt x="4343400" y="225552"/>
                </a:lnTo>
                <a:lnTo>
                  <a:pt x="4343400" y="37592"/>
                </a:lnTo>
                <a:lnTo>
                  <a:pt x="43058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57835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817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578352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87095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4110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87095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417575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4415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417575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4468367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4707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4468367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474878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4989576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4748784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5041391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5282184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5041391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0588" y="35432"/>
            <a:ext cx="2327910" cy="960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latin typeface="Calibri"/>
                <a:cs typeface="Calibri"/>
              </a:rPr>
              <a:t>RÉPUBLIQUE 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10" dirty="0">
                <a:latin typeface="Calibri"/>
                <a:cs typeface="Calibri"/>
              </a:rPr>
              <a:t>Patrie</a:t>
            </a:r>
            <a:endParaRPr sz="1500">
              <a:latin typeface="Calibri"/>
              <a:cs typeface="Calibri"/>
            </a:endParaRPr>
          </a:p>
          <a:p>
            <a:pPr marL="236220">
              <a:lnSpc>
                <a:spcPct val="100000"/>
              </a:lnSpc>
              <a:spcBef>
                <a:spcPts val="280"/>
              </a:spcBef>
            </a:pPr>
            <a:r>
              <a:rPr sz="1400" b="1" spc="-5" dirty="0">
                <a:solidFill>
                  <a:srgbClr val="009143"/>
                </a:solidFill>
                <a:latin typeface="Calibri"/>
                <a:cs typeface="Calibri"/>
              </a:rPr>
              <a:t>POLICE CAMEROUNAISE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16473" y="30226"/>
            <a:ext cx="2058035" cy="955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spc="-5" dirty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sz="1500" dirty="0">
                <a:latin typeface="Calibri"/>
                <a:cs typeface="Calibri"/>
              </a:rPr>
              <a:t>-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Fatherland</a:t>
            </a:r>
            <a:endParaRPr sz="1500">
              <a:latin typeface="Calibri"/>
              <a:cs typeface="Calibri"/>
            </a:endParaRPr>
          </a:p>
          <a:p>
            <a:pPr marL="119380">
              <a:lnSpc>
                <a:spcPct val="100000"/>
              </a:lnSpc>
              <a:spcBef>
                <a:spcPts val="234"/>
              </a:spcBef>
            </a:pPr>
            <a:r>
              <a:rPr sz="1400" b="1" spc="-5" dirty="0">
                <a:solidFill>
                  <a:srgbClr val="009143"/>
                </a:solidFill>
                <a:latin typeface="Calibri"/>
                <a:cs typeface="Calibri"/>
              </a:rPr>
              <a:t>CAMEROONIAN</a:t>
            </a:r>
            <a:r>
              <a:rPr sz="1400" b="1" spc="-20" dirty="0">
                <a:solidFill>
                  <a:srgbClr val="009143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009143"/>
                </a:solidFill>
                <a:latin typeface="Calibri"/>
                <a:cs typeface="Calibri"/>
              </a:rPr>
              <a:t>POLICE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86759" y="109727"/>
            <a:ext cx="815568" cy="847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Image 2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50" y="12700"/>
            <a:ext cx="1078992" cy="999744"/>
          </a:xfrm>
          <a:prstGeom prst="rect">
            <a:avLst/>
          </a:prstGeom>
        </p:spPr>
      </p:pic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299" y="35432"/>
            <a:ext cx="2708351" cy="9592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latin typeface="Calibri"/>
                <a:cs typeface="Calibri"/>
              </a:rPr>
              <a:t>RÉPUBLIQUE 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10" dirty="0">
                <a:latin typeface="Calibri"/>
                <a:cs typeface="Calibri"/>
              </a:rPr>
              <a:t>Patrie</a:t>
            </a:r>
            <a:endParaRPr sz="1500" dirty="0">
              <a:latin typeface="Calibri"/>
              <a:cs typeface="Calibri"/>
            </a:endParaRPr>
          </a:p>
          <a:p>
            <a:pPr marL="236220">
              <a:lnSpc>
                <a:spcPct val="100000"/>
              </a:lnSpc>
              <a:spcBef>
                <a:spcPts val="280"/>
              </a:spcBef>
            </a:pPr>
            <a:r>
              <a:rPr lang="fr-CM"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GENDARMERIE</a:t>
            </a:r>
            <a:r>
              <a:rPr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009143"/>
                </a:solidFill>
                <a:latin typeface="Calibri"/>
                <a:cs typeface="Calibri"/>
              </a:rPr>
              <a:t>CAMEROUNAISE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86197" y="30226"/>
            <a:ext cx="2488311" cy="9464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FR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500" b="1" spc="-5" dirty="0" smtClean="0">
                <a:latin typeface="Calibri"/>
                <a:cs typeface="Calibri"/>
              </a:rPr>
              <a:t>   </a:t>
            </a:r>
            <a:r>
              <a:rPr sz="1500" b="1" spc="-5" dirty="0" smtClean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FR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sz="1500" dirty="0">
                <a:latin typeface="Calibri"/>
                <a:cs typeface="Calibri"/>
              </a:rPr>
              <a:t>-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Fatherland</a:t>
            </a:r>
            <a:endParaRPr sz="1500" dirty="0">
              <a:latin typeface="Calibri"/>
              <a:cs typeface="Calibri"/>
            </a:endParaRPr>
          </a:p>
          <a:p>
            <a:pPr marL="119380">
              <a:lnSpc>
                <a:spcPct val="100000"/>
              </a:lnSpc>
              <a:spcBef>
                <a:spcPts val="234"/>
              </a:spcBef>
            </a:pPr>
            <a:r>
              <a:rPr sz="1400" b="1" spc="-5" dirty="0">
                <a:solidFill>
                  <a:srgbClr val="009143"/>
                </a:solidFill>
                <a:latin typeface="Calibri"/>
                <a:cs typeface="Calibri"/>
              </a:rPr>
              <a:t>CAMEROONIAN</a:t>
            </a:r>
            <a:r>
              <a:rPr sz="1400" b="1" spc="-20" dirty="0">
                <a:solidFill>
                  <a:srgbClr val="009143"/>
                </a:solidFill>
                <a:latin typeface="Calibri"/>
                <a:cs typeface="Calibri"/>
              </a:rPr>
              <a:t> </a:t>
            </a:r>
            <a:r>
              <a:rPr lang="fr-CM"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GENDARMERIE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9341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138" y="2924"/>
            <a:ext cx="1030224" cy="1024128"/>
          </a:xfrm>
          <a:prstGeom prst="rect">
            <a:avLst/>
          </a:prstGeom>
        </p:spPr>
      </p:pic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299" y="35432"/>
            <a:ext cx="2708351" cy="920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CM"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MINISTÈRE DES TRANSPORTS</a:t>
            </a:r>
            <a:endParaRPr lang="fr-CM" sz="1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86197" y="30226"/>
            <a:ext cx="2488311" cy="9464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</a:t>
            </a: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sz="1500" dirty="0">
                <a:latin typeface="Calibri"/>
                <a:cs typeface="Calibri"/>
              </a:rPr>
              <a:t>-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Fatherland</a:t>
            </a:r>
            <a:endParaRPr sz="1500" dirty="0">
              <a:latin typeface="Calibri"/>
              <a:cs typeface="Calibri"/>
            </a:endParaRPr>
          </a:p>
          <a:p>
            <a:pPr marL="119380" algn="ctr">
              <a:lnSpc>
                <a:spcPct val="100000"/>
              </a:lnSpc>
              <a:spcBef>
                <a:spcPts val="234"/>
              </a:spcBef>
            </a:pPr>
            <a:r>
              <a:rPr lang="fr-CM"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MINISTRY OF TRANSPORT</a:t>
            </a:r>
            <a:endParaRPr lang="fr-CM" sz="14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2072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299" y="35432"/>
            <a:ext cx="2708351" cy="920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CM"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MINISTÈRE DU COMMERCE</a:t>
            </a:r>
            <a:endParaRPr lang="fr-CM" sz="1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88306" y="30226"/>
            <a:ext cx="2488311" cy="9464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sz="1500" dirty="0">
                <a:latin typeface="Calibri"/>
                <a:cs typeface="Calibri"/>
              </a:rPr>
              <a:t>-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Fatherland</a:t>
            </a:r>
            <a:endParaRPr sz="1500" dirty="0">
              <a:latin typeface="Calibri"/>
              <a:cs typeface="Calibri"/>
            </a:endParaRPr>
          </a:p>
          <a:p>
            <a:pPr marL="119380" algn="ctr">
              <a:lnSpc>
                <a:spcPct val="100000"/>
              </a:lnSpc>
              <a:spcBef>
                <a:spcPts val="234"/>
              </a:spcBef>
            </a:pPr>
            <a:r>
              <a:rPr lang="fr-CM" sz="1400" b="1" spc="-5" dirty="0" smtClean="0">
                <a:solidFill>
                  <a:srgbClr val="009143"/>
                </a:solidFill>
                <a:latin typeface="Calibri"/>
                <a:cs typeface="Calibri"/>
              </a:rPr>
              <a:t>MINISTRY OF TRADE</a:t>
            </a:r>
            <a:endParaRPr lang="fr-CM" sz="14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14" name="Image 2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649" y="37591"/>
            <a:ext cx="957072" cy="95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237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382" y="12700"/>
            <a:ext cx="1033272" cy="1011936"/>
          </a:xfrm>
          <a:prstGeom prst="rect">
            <a:avLst/>
          </a:prstGeom>
        </p:spPr>
      </p:pic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983" y="35432"/>
            <a:ext cx="2708351" cy="8899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100" b="1" spc="-5" dirty="0">
                <a:solidFill>
                  <a:srgbClr val="009143"/>
                </a:solidFill>
                <a:cs typeface="Calibri"/>
              </a:rPr>
              <a:t>MINISTÈRE DES FORETS ET DE LA FAUNE</a:t>
            </a:r>
            <a:endParaRPr lang="fr-CM" sz="11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86197" y="30226"/>
            <a:ext cx="2488311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spc="-25" dirty="0" smtClean="0">
                <a:latin typeface="Calibri"/>
                <a:cs typeface="Calibri"/>
              </a:rPr>
              <a:t> </a:t>
            </a:r>
            <a:r>
              <a:rPr sz="1500" spc="-10" dirty="0" smtClean="0">
                <a:latin typeface="Calibri"/>
                <a:cs typeface="Calibri"/>
              </a:rPr>
              <a:t>Fatherland</a:t>
            </a:r>
            <a:endParaRPr lang="fr-CM"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100" b="1" spc="-5" dirty="0" smtClean="0">
                <a:solidFill>
                  <a:srgbClr val="009143"/>
                </a:solidFill>
                <a:cs typeface="Calibri"/>
              </a:rPr>
              <a:t>MINISTRY </a:t>
            </a:r>
            <a:r>
              <a:rPr lang="en-US" sz="1100" b="1" spc="-5" dirty="0">
                <a:solidFill>
                  <a:srgbClr val="009143"/>
                </a:solidFill>
                <a:cs typeface="Calibri"/>
              </a:rPr>
              <a:t>OF FORESTRY AND WILDLIFE </a:t>
            </a:r>
            <a:endParaRPr lang="fr-CM" sz="11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01706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983" y="35432"/>
            <a:ext cx="2708351" cy="8899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200" b="1" spc="-5" dirty="0" smtClean="0">
                <a:solidFill>
                  <a:srgbClr val="016ABF"/>
                </a:solidFill>
                <a:cs typeface="Calibri"/>
              </a:rPr>
              <a:t>AGENCE DES NORMES ET DE LA QUALITÉ</a:t>
            </a:r>
            <a:endParaRPr lang="fr-CM" sz="1200" dirty="0">
              <a:solidFill>
                <a:srgbClr val="016ABF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7450" y="30226"/>
            <a:ext cx="2488311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spc="-25" dirty="0" smtClean="0">
                <a:latin typeface="Calibri"/>
                <a:cs typeface="Calibri"/>
              </a:rPr>
              <a:t> </a:t>
            </a:r>
            <a:r>
              <a:rPr sz="1500" spc="-10" dirty="0" smtClean="0">
                <a:latin typeface="Calibri"/>
                <a:cs typeface="Calibri"/>
              </a:rPr>
              <a:t>Fatherland</a:t>
            </a:r>
            <a:endParaRPr lang="fr-CM"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100" b="1" spc="-5" dirty="0" smtClean="0">
                <a:solidFill>
                  <a:srgbClr val="016ABF"/>
                </a:solidFill>
                <a:cs typeface="Calibri"/>
              </a:rPr>
              <a:t>STANDARDS AND QUALITY AGENCY</a:t>
            </a:r>
            <a:endParaRPr lang="fr-CM" sz="1100" dirty="0">
              <a:solidFill>
                <a:srgbClr val="016ABF"/>
              </a:solidFill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14" name="Image 2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114" y="55752"/>
            <a:ext cx="1164336" cy="95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12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524" y="12700"/>
            <a:ext cx="2708351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050" b="1" spc="-5" dirty="0">
                <a:solidFill>
                  <a:srgbClr val="016ABF"/>
                </a:solidFill>
                <a:cs typeface="Calibri"/>
              </a:rPr>
              <a:t>AGENCE DE DE RÉGULATION DES TÉLÉCOMMUNICATIONS</a:t>
            </a:r>
            <a:endParaRPr lang="fr-CM" sz="1050" dirty="0">
              <a:solidFill>
                <a:srgbClr val="016ABF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57634" y="12700"/>
            <a:ext cx="2488311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spc="-25" dirty="0" smtClean="0">
                <a:latin typeface="Calibri"/>
                <a:cs typeface="Calibri"/>
              </a:rPr>
              <a:t> </a:t>
            </a:r>
            <a:r>
              <a:rPr sz="1500" spc="-10" dirty="0" smtClean="0">
                <a:latin typeface="Calibri"/>
                <a:cs typeface="Calibri"/>
              </a:rPr>
              <a:t>Fatherland</a:t>
            </a:r>
            <a:endParaRPr lang="fr-CM"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050" b="1" spc="-5" dirty="0">
                <a:solidFill>
                  <a:srgbClr val="016ABF"/>
                </a:solidFill>
                <a:cs typeface="Calibri"/>
              </a:rPr>
              <a:t>TELECOMMUNICATION REGULATORY </a:t>
            </a:r>
            <a:endParaRPr lang="en-US" sz="1050" b="1" spc="-5" dirty="0" smtClean="0">
              <a:solidFill>
                <a:srgbClr val="016ABF"/>
              </a:solidFill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050" b="1" spc="-5" dirty="0" smtClean="0">
                <a:solidFill>
                  <a:srgbClr val="016ABF"/>
                </a:solidFill>
                <a:cs typeface="Calibri"/>
              </a:rPr>
              <a:t>BOARD</a:t>
            </a:r>
            <a:endParaRPr lang="en-US" sz="1050" b="1" spc="-5" dirty="0">
              <a:solidFill>
                <a:srgbClr val="016ABF"/>
              </a:solidFill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00" y="161798"/>
            <a:ext cx="1094232" cy="71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2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Image 2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758" y="23812"/>
            <a:ext cx="1014984" cy="993648"/>
          </a:xfrm>
          <a:prstGeom prst="rect">
            <a:avLst/>
          </a:prstGeom>
        </p:spPr>
      </p:pic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524" y="12700"/>
            <a:ext cx="2708351" cy="9515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600" b="1" spc="-5" dirty="0">
                <a:solidFill>
                  <a:srgbClr val="00B050"/>
                </a:solidFill>
                <a:cs typeface="Calibri"/>
              </a:rPr>
              <a:t>MAIRIE DE YAOUNDÉ I</a:t>
            </a:r>
            <a:endParaRPr lang="fr-CM" sz="1600" dirty="0">
              <a:solidFill>
                <a:srgbClr val="00B050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57634" y="12700"/>
            <a:ext cx="2488311" cy="9515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spc="-25" dirty="0" smtClean="0">
                <a:latin typeface="Calibri"/>
                <a:cs typeface="Calibri"/>
              </a:rPr>
              <a:t> </a:t>
            </a:r>
            <a:r>
              <a:rPr sz="1500" spc="-10" dirty="0" smtClean="0">
                <a:latin typeface="Calibri"/>
                <a:cs typeface="Calibri"/>
              </a:rPr>
              <a:t>Fatherland</a:t>
            </a:r>
            <a:endParaRPr lang="fr-CM"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B050"/>
                </a:solidFill>
                <a:cs typeface="Calibri"/>
              </a:rPr>
              <a:t>YAOUNDÉ I TOWN HALL</a:t>
            </a: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884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877" y="23431"/>
            <a:ext cx="692273" cy="1002601"/>
          </a:xfrm>
          <a:prstGeom prst="rect">
            <a:avLst/>
          </a:prstGeom>
        </p:spPr>
      </p:pic>
      <p:sp>
        <p:nvSpPr>
          <p:cNvPr id="207" name="object 207"/>
          <p:cNvSpPr txBox="1"/>
          <p:nvPr/>
        </p:nvSpPr>
        <p:spPr>
          <a:xfrm>
            <a:off x="349605" y="5047889"/>
            <a:ext cx="5431790" cy="6419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9"/>
              </a:spcBef>
              <a:tabLst>
                <a:tab pos="4279265" algn="l"/>
              </a:tabLst>
            </a:pPr>
            <a:r>
              <a:rPr sz="1000" spc="-5" dirty="0">
                <a:latin typeface="Calibri"/>
                <a:cs typeface="Calibri"/>
              </a:rPr>
              <a:t>Messagerie	Numéro de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téléphone</a:t>
            </a:r>
            <a:endParaRPr sz="1000" dirty="0">
              <a:latin typeface="Calibri"/>
              <a:cs typeface="Calibri"/>
            </a:endParaRPr>
          </a:p>
          <a:p>
            <a:pPr marL="224790">
              <a:lnSpc>
                <a:spcPct val="100000"/>
              </a:lnSpc>
              <a:spcBef>
                <a:spcPts val="445"/>
              </a:spcBef>
            </a:pPr>
            <a:r>
              <a:rPr sz="1400" b="1" spc="-10" dirty="0">
                <a:latin typeface="Calibri"/>
                <a:cs typeface="Calibri"/>
              </a:rPr>
              <a:t>Passport</a:t>
            </a:r>
            <a:endParaRPr sz="1400" dirty="0">
              <a:latin typeface="Calibri"/>
              <a:cs typeface="Calibri"/>
            </a:endParaRPr>
          </a:p>
          <a:p>
            <a:pPr marL="229235">
              <a:lnSpc>
                <a:spcPct val="100000"/>
              </a:lnSpc>
              <a:spcBef>
                <a:spcPts val="15"/>
              </a:spcBef>
            </a:pPr>
            <a:r>
              <a:rPr sz="1000" spc="-5" dirty="0">
                <a:latin typeface="Calibri"/>
                <a:cs typeface="Calibri"/>
              </a:rPr>
              <a:t>Passeport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08" y="8842247"/>
            <a:ext cx="2169160" cy="539750"/>
          </a:xfrm>
          <a:prstGeom prst="rect">
            <a:avLst/>
          </a:prstGeom>
          <a:ln w="12191">
            <a:solidFill>
              <a:srgbClr val="7E7E7E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PERSON</a:t>
            </a:r>
            <a:r>
              <a:rPr sz="1050" b="1" spc="-40" dirty="0">
                <a:latin typeface="Calibri"/>
                <a:cs typeface="Calibri"/>
              </a:rPr>
              <a:t> </a:t>
            </a:r>
            <a:r>
              <a:rPr sz="1050" b="1" dirty="0">
                <a:latin typeface="Calibri"/>
                <a:cs typeface="Calibri"/>
              </a:rPr>
              <a:t>IMPLICATED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PERSONNE MISE </a:t>
            </a:r>
            <a:r>
              <a:rPr sz="1050" dirty="0">
                <a:latin typeface="Calibri"/>
                <a:cs typeface="Calibri"/>
              </a:rPr>
              <a:t>EN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CAUSE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524" y="12700"/>
            <a:ext cx="2708351" cy="9515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</a:t>
            </a:r>
            <a:r>
              <a:rPr sz="1500" b="1" spc="-5" dirty="0" smtClean="0">
                <a:latin typeface="Calibri"/>
                <a:cs typeface="Calibri"/>
              </a:rPr>
              <a:t>RÉPUBLIQUE </a:t>
            </a:r>
            <a:r>
              <a:rPr sz="1500" b="1" spc="-5" dirty="0">
                <a:latin typeface="Calibri"/>
                <a:cs typeface="Calibri"/>
              </a:rPr>
              <a:t>DU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CAMEROUN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Paix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30" dirty="0">
                <a:latin typeface="Calibri"/>
                <a:cs typeface="Calibri"/>
              </a:rPr>
              <a:t>Travail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dirty="0" smtClean="0">
                <a:latin typeface="Calibri"/>
                <a:cs typeface="Calibri"/>
              </a:rPr>
              <a:t> </a:t>
            </a:r>
            <a:r>
              <a:rPr sz="1500" spc="-10" dirty="0" err="1" smtClean="0">
                <a:latin typeface="Calibri"/>
                <a:cs typeface="Calibri"/>
              </a:rPr>
              <a:t>Patrie</a:t>
            </a:r>
            <a:endParaRPr lang="fr-CM"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lang="fr-FR" sz="1600" b="1" spc="-5" dirty="0">
                <a:solidFill>
                  <a:srgbClr val="AB5413"/>
                </a:solidFill>
                <a:cs typeface="Calibri"/>
              </a:rPr>
              <a:t>MAIRIE DE DOUALA I</a:t>
            </a:r>
            <a:endParaRPr lang="fr-CM" sz="1600" dirty="0">
              <a:solidFill>
                <a:srgbClr val="AB5413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57634" y="12700"/>
            <a:ext cx="2488311" cy="9515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CM" sz="1500" b="1" spc="-5" dirty="0" smtClean="0">
                <a:latin typeface="Calibri"/>
                <a:cs typeface="Calibri"/>
              </a:rPr>
              <a:t>  </a:t>
            </a:r>
            <a:r>
              <a:rPr sz="1500" b="1" spc="-5" dirty="0" smtClean="0">
                <a:latin typeface="Calibri"/>
                <a:cs typeface="Calibri"/>
              </a:rPr>
              <a:t>REPUBLIC </a:t>
            </a:r>
            <a:r>
              <a:rPr sz="1500" b="1" dirty="0">
                <a:latin typeface="Calibri"/>
                <a:cs typeface="Calibri"/>
              </a:rPr>
              <a:t>OF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CAMEROON</a:t>
            </a:r>
            <a:endParaRPr sz="1500" dirty="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500" b="1" spc="-5" dirty="0">
                <a:latin typeface="Calibri"/>
                <a:cs typeface="Calibri"/>
              </a:rPr>
              <a:t>*****</a:t>
            </a:r>
            <a:endParaRPr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fr-CM" sz="1500" spc="-5" dirty="0" smtClean="0">
                <a:latin typeface="Calibri"/>
                <a:cs typeface="Calibri"/>
              </a:rPr>
              <a:t>  </a:t>
            </a:r>
            <a:r>
              <a:rPr sz="1500" spc="-5" dirty="0" smtClean="0">
                <a:latin typeface="Calibri"/>
                <a:cs typeface="Calibri"/>
              </a:rPr>
              <a:t>Peace </a:t>
            </a:r>
            <a:r>
              <a:rPr sz="1500" dirty="0">
                <a:latin typeface="Calibri"/>
                <a:cs typeface="Calibri"/>
              </a:rPr>
              <a:t>- </a:t>
            </a:r>
            <a:r>
              <a:rPr sz="1500" spc="-20" dirty="0">
                <a:latin typeface="Calibri"/>
                <a:cs typeface="Calibri"/>
              </a:rPr>
              <a:t>Work </a:t>
            </a:r>
            <a:r>
              <a:rPr lang="fr-FR" sz="1500" dirty="0" smtClean="0">
                <a:latin typeface="Calibri"/>
                <a:cs typeface="Calibri"/>
              </a:rPr>
              <a:t>–</a:t>
            </a:r>
            <a:r>
              <a:rPr sz="1500" spc="-25" dirty="0" smtClean="0">
                <a:latin typeface="Calibri"/>
                <a:cs typeface="Calibri"/>
              </a:rPr>
              <a:t> </a:t>
            </a:r>
            <a:r>
              <a:rPr sz="1500" spc="-10" dirty="0" smtClean="0">
                <a:latin typeface="Calibri"/>
                <a:cs typeface="Calibri"/>
              </a:rPr>
              <a:t>Fatherland</a:t>
            </a:r>
            <a:endParaRPr lang="fr-CM" sz="15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600" b="1" spc="-5" dirty="0" smtClean="0">
                <a:solidFill>
                  <a:srgbClr val="AB5413"/>
                </a:solidFill>
                <a:cs typeface="Calibri"/>
              </a:rPr>
              <a:t> DOUALA </a:t>
            </a:r>
            <a:r>
              <a:rPr lang="en-US" sz="1600" b="1" spc="-5" dirty="0">
                <a:solidFill>
                  <a:srgbClr val="AB5413"/>
                </a:solidFill>
                <a:cs typeface="Calibri"/>
              </a:rPr>
              <a:t>I TOWN HALL</a:t>
            </a:r>
          </a:p>
        </p:txBody>
      </p:sp>
      <p:sp>
        <p:nvSpPr>
          <p:cNvPr id="6" name="object 6"/>
          <p:cNvSpPr/>
          <p:nvPr/>
        </p:nvSpPr>
        <p:spPr>
          <a:xfrm>
            <a:off x="254508" y="1030223"/>
            <a:ext cx="7042784" cy="0"/>
          </a:xfrm>
          <a:custGeom>
            <a:avLst/>
            <a:gdLst/>
            <a:ahLst/>
            <a:cxnLst/>
            <a:rect l="l" t="t" r="r" b="b"/>
            <a:pathLst>
              <a:path w="7042784">
                <a:moveTo>
                  <a:pt x="7042277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20286" y="1258823"/>
            <a:ext cx="1584828" cy="1644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90883" y="2802318"/>
            <a:ext cx="1555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6789-3584-4261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7161" y="1026032"/>
            <a:ext cx="158724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Calibri"/>
                <a:cs typeface="Calibri"/>
              </a:rPr>
              <a:t>F I N T A </a:t>
            </a:r>
            <a:r>
              <a:rPr sz="2100" spc="-30" dirty="0" smtClean="0">
                <a:latin typeface="Calibri"/>
                <a:cs typeface="Calibri"/>
              </a:rPr>
              <a:t>T</a:t>
            </a:r>
            <a:r>
              <a:rPr lang="fr-CM" sz="2100" spc="-30" dirty="0" smtClean="0">
                <a:latin typeface="Calibri"/>
                <a:cs typeface="Calibri"/>
              </a:rPr>
              <a:t> </a:t>
            </a:r>
            <a:r>
              <a:rPr sz="2100" spc="-30" dirty="0" smtClean="0">
                <a:latin typeface="Calibri"/>
                <a:cs typeface="Calibri"/>
              </a:rPr>
              <a:t>O</a:t>
            </a:r>
            <a:r>
              <a:rPr sz="2100" spc="-130" dirty="0" smtClean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O</a:t>
            </a:r>
          </a:p>
        </p:txBody>
      </p:sp>
      <p:sp>
        <p:nvSpPr>
          <p:cNvPr id="10" name="object 10"/>
          <p:cNvSpPr/>
          <p:nvPr/>
        </p:nvSpPr>
        <p:spPr>
          <a:xfrm>
            <a:off x="1053083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387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3083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5691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86483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45691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50492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91283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0492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43100" y="46664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3892" y="46588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43100" y="48478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51532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0800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1532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4413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8493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4413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948939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9430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48939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4154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80815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154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49979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0771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49979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42588" y="466343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87952" y="46558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42588" y="4844795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47388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92752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47388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39996" y="466496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79264" y="46573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39996" y="484631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244851" y="480517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7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6" y="6477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7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547871" y="480212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8" y="6477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249123" y="1047368"/>
            <a:ext cx="4486275" cy="2165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000" b="1" spc="-20" dirty="0">
                <a:latin typeface="Calibri"/>
                <a:cs typeface="Calibri"/>
              </a:rPr>
              <a:t>CONTRAVENTION </a:t>
            </a:r>
            <a:r>
              <a:rPr sz="3000" b="1" dirty="0">
                <a:latin typeface="Calibri"/>
                <a:cs typeface="Calibri"/>
              </a:rPr>
              <a:t>/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dirty="0">
                <a:latin typeface="Calibri"/>
                <a:cs typeface="Calibri"/>
              </a:rPr>
              <a:t>FINE</a:t>
            </a:r>
            <a:endParaRPr sz="3000" dirty="0">
              <a:latin typeface="Calibri"/>
              <a:cs typeface="Calibri"/>
            </a:endParaRPr>
          </a:p>
          <a:p>
            <a:pPr marL="31115">
              <a:lnSpc>
                <a:spcPts val="3560"/>
              </a:lnSpc>
            </a:pPr>
            <a:r>
              <a:rPr sz="3000" spc="-15" dirty="0">
                <a:latin typeface="Calibri"/>
                <a:cs typeface="Calibri"/>
              </a:rPr>
              <a:t>CONTRAVENTION </a:t>
            </a:r>
            <a:r>
              <a:rPr sz="3000" dirty="0">
                <a:latin typeface="Calibri"/>
                <a:cs typeface="Calibri"/>
              </a:rPr>
              <a:t>/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AMENDE</a:t>
            </a:r>
            <a:endParaRPr sz="3000" dirty="0">
              <a:latin typeface="Calibri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1555"/>
              </a:spcBef>
              <a:tabLst>
                <a:tab pos="1280795" algn="l"/>
                <a:tab pos="2002789" algn="l"/>
                <a:tab pos="3197860" algn="l"/>
              </a:tabLst>
            </a:pPr>
            <a:r>
              <a:rPr sz="1600" b="1" spc="-15" dirty="0" smtClean="0">
                <a:latin typeface="Calibri"/>
                <a:cs typeface="Calibri"/>
              </a:rPr>
              <a:t>Date:</a:t>
            </a:r>
            <a:r>
              <a:rPr sz="1600" b="1" u="heavy" spc="-15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600" dirty="0" smtClean="0">
              <a:latin typeface="Calibri"/>
              <a:cs typeface="Calibri"/>
            </a:endParaRPr>
          </a:p>
          <a:p>
            <a:pPr marL="93980">
              <a:lnSpc>
                <a:spcPts val="1375"/>
              </a:lnSpc>
              <a:spcBef>
                <a:spcPts val="844"/>
              </a:spcBef>
            </a:pPr>
            <a:r>
              <a:rPr sz="1400" b="1" spc="-10" dirty="0" smtClean="0">
                <a:latin typeface="Calibri"/>
                <a:cs typeface="Calibri"/>
              </a:rPr>
              <a:t>Transaction</a:t>
            </a:r>
            <a:r>
              <a:rPr sz="1400" b="1" spc="-45" dirty="0" smtClean="0">
                <a:latin typeface="Calibri"/>
                <a:cs typeface="Calibri"/>
              </a:rPr>
              <a:t> </a:t>
            </a:r>
            <a:r>
              <a:rPr sz="1400" b="1" dirty="0" smtClean="0">
                <a:latin typeface="Calibri"/>
                <a:cs typeface="Calibri"/>
              </a:rPr>
              <a:t>number:</a:t>
            </a:r>
            <a:endParaRPr sz="1400" dirty="0" smtClean="0">
              <a:latin typeface="Calibri"/>
              <a:cs typeface="Calibri"/>
            </a:endParaRPr>
          </a:p>
          <a:p>
            <a:pPr marL="94615">
              <a:lnSpc>
                <a:spcPts val="1375"/>
              </a:lnSpc>
            </a:pPr>
            <a:r>
              <a:rPr sz="1400" i="1" spc="-5" dirty="0" err="1" smtClean="0">
                <a:latin typeface="Calibri"/>
                <a:cs typeface="Calibri"/>
              </a:rPr>
              <a:t>N°de</a:t>
            </a:r>
            <a:r>
              <a:rPr sz="1400" i="1" spc="-25" dirty="0" smtClean="0">
                <a:latin typeface="Calibri"/>
                <a:cs typeface="Calibri"/>
              </a:rPr>
              <a:t> </a:t>
            </a:r>
            <a:r>
              <a:rPr sz="1400" i="1" spc="-5" dirty="0">
                <a:latin typeface="Calibri"/>
                <a:cs typeface="Calibri"/>
              </a:rPr>
              <a:t>transaction</a:t>
            </a:r>
            <a:endParaRPr sz="1400" dirty="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3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REASONS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EXPOSÉS DES</a:t>
            </a:r>
            <a:r>
              <a:rPr sz="16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MOTIFS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73099" y="3788918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1459" y="3185159"/>
            <a:ext cx="7045959" cy="990656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ts val="1835"/>
              </a:lnSpc>
              <a:spcBef>
                <a:spcPts val="285"/>
              </a:spcBef>
            </a:pPr>
            <a:r>
              <a:rPr sz="1600" b="1" spc="-10" dirty="0">
                <a:latin typeface="Calibri"/>
                <a:cs typeface="Calibri"/>
              </a:rPr>
              <a:t>Codification(s):</a:t>
            </a:r>
            <a:endParaRPr sz="1600" dirty="0">
              <a:latin typeface="Calibri"/>
              <a:cs typeface="Calibri"/>
            </a:endParaRPr>
          </a:p>
          <a:p>
            <a:pPr marL="97790">
              <a:lnSpc>
                <a:spcPts val="1080"/>
              </a:lnSpc>
            </a:pPr>
            <a:r>
              <a:rPr sz="1000" spc="-5" dirty="0">
                <a:latin typeface="Calibri"/>
                <a:cs typeface="Calibri"/>
              </a:rPr>
              <a:t>Codification(s)</a:t>
            </a:r>
            <a:endParaRPr sz="1000" dirty="0">
              <a:latin typeface="Calibri"/>
              <a:cs typeface="Calibri"/>
            </a:endParaRPr>
          </a:p>
          <a:p>
            <a:pPr marL="90805">
              <a:lnSpc>
                <a:spcPts val="1885"/>
              </a:lnSpc>
              <a:tabLst>
                <a:tab pos="6990715" algn="l"/>
              </a:tabLst>
            </a:pPr>
            <a:r>
              <a:rPr sz="1600" b="1" spc="-5" dirty="0" err="1">
                <a:latin typeface="Calibri"/>
                <a:cs typeface="Calibri"/>
              </a:rPr>
              <a:t>Libellé</a:t>
            </a:r>
            <a:r>
              <a:rPr sz="1600" b="1" spc="-5" dirty="0">
                <a:latin typeface="Calibri"/>
                <a:cs typeface="Calibri"/>
              </a:rPr>
              <a:t>(s</a:t>
            </a:r>
            <a:r>
              <a:rPr sz="1600" b="1" spc="-5" dirty="0" smtClean="0">
                <a:latin typeface="Calibri"/>
                <a:cs typeface="Calibri"/>
              </a:rPr>
              <a:t>):</a:t>
            </a:r>
            <a:endParaRPr lang="fr-CM" sz="1600" b="1" spc="-5" dirty="0">
              <a:latin typeface="Calibri"/>
              <a:cs typeface="Calibri"/>
            </a:endParaRPr>
          </a:p>
          <a:p>
            <a:pPr marL="90805">
              <a:tabLst>
                <a:tab pos="6990715" algn="l"/>
              </a:tabLst>
            </a:pPr>
            <a:r>
              <a:rPr lang="fr-FR" sz="1100" spc="-5" dirty="0" smtClean="0">
                <a:cs typeface="Calibri"/>
              </a:rPr>
              <a:t>Description</a:t>
            </a:r>
          </a:p>
          <a:p>
            <a:pPr marL="90805">
              <a:tabLst>
                <a:tab pos="6990715" algn="l"/>
              </a:tabLst>
            </a:pPr>
            <a:r>
              <a:rPr lang="fr-CM" sz="11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lang="fr-CM" sz="1600" b="1" u="heavy" spc="-5" dirty="0">
              <a:uFill>
                <a:solidFill>
                  <a:srgbClr val="000000"/>
                </a:solidFill>
              </a:uFill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45363" y="4546091"/>
            <a:ext cx="7045959" cy="1633855"/>
          </a:xfrm>
          <a:custGeom>
            <a:avLst/>
            <a:gdLst/>
            <a:ahLst/>
            <a:cxnLst/>
            <a:rect l="l" t="t" r="r" b="b"/>
            <a:pathLst>
              <a:path w="7045959" h="1633854">
                <a:moveTo>
                  <a:pt x="0" y="1633727"/>
                </a:moveTo>
                <a:lnTo>
                  <a:pt x="7045452" y="1633727"/>
                </a:lnTo>
                <a:lnTo>
                  <a:pt x="7045452" y="0"/>
                </a:lnTo>
                <a:lnTo>
                  <a:pt x="0" y="0"/>
                </a:lnTo>
                <a:lnTo>
                  <a:pt x="0" y="16337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95147" y="4288916"/>
            <a:ext cx="4185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PERSON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IMPLICATED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PERSONNE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MISE EN</a:t>
            </a:r>
            <a:r>
              <a:rPr sz="1600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CAUSE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65732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05000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66573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58339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197607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58339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63139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502407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263139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55748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95016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55574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36164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76955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36164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77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69564" y="33253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28772" y="351434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81828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37108" y="4568683"/>
            <a:ext cx="6899909" cy="59118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45"/>
              </a:spcBef>
            </a:pPr>
            <a:r>
              <a:rPr sz="1600" b="1" spc="-10" dirty="0">
                <a:latin typeface="Calibri"/>
                <a:cs typeface="Calibri"/>
              </a:rPr>
              <a:t>SQR-ID: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4281805" algn="l"/>
                <a:tab pos="6886575" algn="l"/>
              </a:tabLst>
            </a:pPr>
            <a:r>
              <a:rPr sz="1400" b="1" dirty="0" smtClean="0">
                <a:latin typeface="Calibri"/>
                <a:cs typeface="Calibri"/>
              </a:rPr>
              <a:t>E-mail:</a:t>
            </a:r>
            <a:r>
              <a:rPr lang="fr-CM" sz="1400" b="1" dirty="0" smtClean="0">
                <a:latin typeface="Calibri"/>
                <a:cs typeface="Calibri"/>
              </a:rPr>
              <a:t>                                                           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Phone</a:t>
            </a:r>
            <a:r>
              <a:rPr sz="1400" b="1" spc="-100" dirty="0" smtClean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number</a:t>
            </a:r>
            <a:r>
              <a:rPr sz="1400" b="1" dirty="0" smtClean="0">
                <a:latin typeface="Calibri"/>
                <a:cs typeface="Calibri"/>
              </a:rPr>
              <a:t>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722620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481828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74435" y="333451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152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744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9235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0028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079235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371844" y="333603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12635" y="33284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71844" y="351739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3783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893052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53783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946392" y="333298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85659" y="33268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6392" y="351586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897379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38172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97379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9988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3077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189988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494788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35579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94788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87395" y="26029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28188" y="25953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87395" y="27843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195827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5096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95827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88435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27703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88435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235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037076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93235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08584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25111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08584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94276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733544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494276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786884" y="259994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032247" y="2592323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6884" y="2781299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091684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35523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091684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84291" y="260146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23559" y="25938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384291" y="278282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7" y="0"/>
                </a:moveTo>
                <a:lnTo>
                  <a:pt x="13501" y="1738"/>
                </a:lnTo>
                <a:lnTo>
                  <a:pt x="6476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7" y="44196"/>
                </a:lnTo>
                <a:lnTo>
                  <a:pt x="30694" y="42457"/>
                </a:lnTo>
                <a:lnTo>
                  <a:pt x="37718" y="37719"/>
                </a:lnTo>
                <a:lnTo>
                  <a:pt x="42457" y="30694"/>
                </a:lnTo>
                <a:lnTo>
                  <a:pt x="44195" y="22098"/>
                </a:lnTo>
                <a:lnTo>
                  <a:pt x="42457" y="13501"/>
                </a:lnTo>
                <a:lnTo>
                  <a:pt x="37718" y="6476"/>
                </a:lnTo>
                <a:lnTo>
                  <a:pt x="30694" y="1738"/>
                </a:lnTo>
                <a:lnTo>
                  <a:pt x="22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89148" y="2741675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6" y="6476"/>
                </a:lnTo>
                <a:lnTo>
                  <a:pt x="13501" y="1738"/>
                </a:lnTo>
                <a:lnTo>
                  <a:pt x="22097" y="0"/>
                </a:lnTo>
                <a:lnTo>
                  <a:pt x="30694" y="1738"/>
                </a:lnTo>
                <a:lnTo>
                  <a:pt x="37718" y="6476"/>
                </a:lnTo>
                <a:lnTo>
                  <a:pt x="42457" y="13501"/>
                </a:lnTo>
                <a:lnTo>
                  <a:pt x="44195" y="22098"/>
                </a:lnTo>
                <a:lnTo>
                  <a:pt x="42457" y="30694"/>
                </a:lnTo>
                <a:lnTo>
                  <a:pt x="37718" y="37719"/>
                </a:lnTo>
                <a:lnTo>
                  <a:pt x="30694" y="42457"/>
                </a:lnTo>
                <a:lnTo>
                  <a:pt x="22097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98" y="0"/>
                </a:moveTo>
                <a:lnTo>
                  <a:pt x="13501" y="1738"/>
                </a:lnTo>
                <a:lnTo>
                  <a:pt x="6477" y="6476"/>
                </a:lnTo>
                <a:lnTo>
                  <a:pt x="1738" y="13501"/>
                </a:lnTo>
                <a:lnTo>
                  <a:pt x="0" y="22098"/>
                </a:lnTo>
                <a:lnTo>
                  <a:pt x="1738" y="30694"/>
                </a:lnTo>
                <a:lnTo>
                  <a:pt x="6477" y="37719"/>
                </a:lnTo>
                <a:lnTo>
                  <a:pt x="13501" y="42457"/>
                </a:lnTo>
                <a:lnTo>
                  <a:pt x="22098" y="44196"/>
                </a:lnTo>
                <a:lnTo>
                  <a:pt x="30694" y="42457"/>
                </a:lnTo>
                <a:lnTo>
                  <a:pt x="37719" y="37719"/>
                </a:lnTo>
                <a:lnTo>
                  <a:pt x="42457" y="30694"/>
                </a:lnTo>
                <a:lnTo>
                  <a:pt x="44196" y="22098"/>
                </a:lnTo>
                <a:lnTo>
                  <a:pt x="42457" y="13501"/>
                </a:lnTo>
                <a:lnTo>
                  <a:pt x="37719" y="6476"/>
                </a:lnTo>
                <a:lnTo>
                  <a:pt x="30694" y="1738"/>
                </a:lnTo>
                <a:lnTo>
                  <a:pt x="22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392167" y="273862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98"/>
                </a:moveTo>
                <a:lnTo>
                  <a:pt x="1738" y="13501"/>
                </a:lnTo>
                <a:lnTo>
                  <a:pt x="6477" y="6476"/>
                </a:lnTo>
                <a:lnTo>
                  <a:pt x="13501" y="1738"/>
                </a:lnTo>
                <a:lnTo>
                  <a:pt x="22098" y="0"/>
                </a:lnTo>
                <a:lnTo>
                  <a:pt x="30694" y="1738"/>
                </a:lnTo>
                <a:lnTo>
                  <a:pt x="37719" y="6476"/>
                </a:lnTo>
                <a:lnTo>
                  <a:pt x="42457" y="13501"/>
                </a:lnTo>
                <a:lnTo>
                  <a:pt x="44196" y="22098"/>
                </a:lnTo>
                <a:lnTo>
                  <a:pt x="42457" y="30694"/>
                </a:lnTo>
                <a:lnTo>
                  <a:pt x="37719" y="37719"/>
                </a:lnTo>
                <a:lnTo>
                  <a:pt x="30694" y="42457"/>
                </a:lnTo>
                <a:lnTo>
                  <a:pt x="22098" y="44196"/>
                </a:lnTo>
                <a:lnTo>
                  <a:pt x="13501" y="42457"/>
                </a:lnTo>
                <a:lnTo>
                  <a:pt x="6476" y="37718"/>
                </a:lnTo>
                <a:lnTo>
                  <a:pt x="1738" y="30694"/>
                </a:lnTo>
                <a:lnTo>
                  <a:pt x="0" y="22098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00634" y="5783325"/>
            <a:ext cx="6936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ts val="1639"/>
              </a:lnSpc>
              <a:spcBef>
                <a:spcPts val="105"/>
              </a:spcBef>
              <a:tabLst>
                <a:tab pos="2477135" algn="l"/>
                <a:tab pos="4725670" algn="l"/>
                <a:tab pos="6923405" algn="l"/>
              </a:tabLst>
            </a:pPr>
            <a:r>
              <a:rPr sz="1400" b="1" spc="-10" dirty="0" smtClean="0">
                <a:latin typeface="Calibri"/>
                <a:cs typeface="Calibri"/>
              </a:rPr>
              <a:t>N</a:t>
            </a:r>
            <a:r>
              <a:rPr lang="fr-CM" sz="1400" b="1" spc="-10" dirty="0" smtClean="0">
                <a:latin typeface="Calibri"/>
                <a:cs typeface="Calibri"/>
              </a:rPr>
              <a:t>°</a:t>
            </a:r>
            <a:r>
              <a:rPr lang="fr-CM" sz="1400" spc="-10" dirty="0" smtClean="0">
                <a:latin typeface="Calibri"/>
                <a:cs typeface="Calibri"/>
              </a:rPr>
              <a:t>                                                           </a:t>
            </a:r>
            <a:r>
              <a:rPr sz="1400" b="1" dirty="0" smtClean="0">
                <a:latin typeface="Calibri"/>
                <a:cs typeface="Calibri"/>
              </a:rPr>
              <a:t>Issue</a:t>
            </a:r>
            <a:r>
              <a:rPr sz="1400" b="1" spc="-40" dirty="0" smtClean="0">
                <a:latin typeface="Calibri"/>
                <a:cs typeface="Calibri"/>
              </a:rPr>
              <a:t> </a:t>
            </a:r>
            <a:r>
              <a:rPr sz="1400" b="1" spc="40" dirty="0" smtClean="0">
                <a:latin typeface="Calibri"/>
                <a:cs typeface="Calibri"/>
              </a:rPr>
              <a:t>on:</a:t>
            </a:r>
            <a:r>
              <a:rPr lang="fr-CM" sz="1400" b="1" spc="40" dirty="0" smtClean="0">
                <a:latin typeface="Calibri"/>
                <a:cs typeface="Calibri"/>
              </a:rPr>
              <a:t>                                    </a:t>
            </a:r>
            <a:r>
              <a:rPr sz="1400" b="1" spc="-5" dirty="0" smtClean="0">
                <a:latin typeface="Calibri"/>
                <a:cs typeface="Calibri"/>
              </a:rPr>
              <a:t>Done</a:t>
            </a:r>
            <a:r>
              <a:rPr sz="1400" b="1" spc="-180" dirty="0" smtClean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At:</a:t>
            </a:r>
            <a:r>
              <a:rPr sz="1400" b="1" spc="10" dirty="0"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2496185">
              <a:lnSpc>
                <a:spcPts val="1160"/>
              </a:lnSpc>
              <a:tabLst>
                <a:tab pos="4766310" algn="l"/>
              </a:tabLst>
            </a:pPr>
            <a:r>
              <a:rPr sz="1000" spc="-20" dirty="0">
                <a:latin typeface="Calibri"/>
                <a:cs typeface="Calibri"/>
              </a:rPr>
              <a:t>Délivré(e)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le	</a:t>
            </a:r>
            <a:r>
              <a:rPr sz="1000" spc="-15" dirty="0">
                <a:latin typeface="Calibri"/>
                <a:cs typeface="Calibri"/>
              </a:rPr>
              <a:t>Fait(e)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À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AMOUNTS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MONTANTS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22376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61644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22376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014983" y="6900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254252" y="6893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14983" y="7082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318260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559052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318260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610867" y="6902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851660" y="6894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0867" y="7083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892807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133600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92807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85416" y="6899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26207" y="6891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85416" y="7080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22376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61644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22376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014983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254252" y="7283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14983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18260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559052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318260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610867" y="729081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851660" y="7284719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610867" y="7472171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892807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33600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92807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185416" y="728929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26207" y="7281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85416" y="747064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14755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955547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4755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007363" y="7662671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248155" y="765505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007363" y="7844027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690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312163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52955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312163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09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604772" y="7664195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45564" y="7656576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1604772" y="7845552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1886711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125979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1886711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179320" y="766114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9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18588" y="7653527"/>
            <a:ext cx="0" cy="189230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884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179320" y="7842503"/>
            <a:ext cx="245110" cy="0"/>
          </a:xfrm>
          <a:custGeom>
            <a:avLst/>
            <a:gdLst/>
            <a:ahLst/>
            <a:cxnLst/>
            <a:rect l="l" t="t" r="r" b="b"/>
            <a:pathLst>
              <a:path w="245110">
                <a:moveTo>
                  <a:pt x="244729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2624327" y="8842247"/>
            <a:ext cx="2170430" cy="538480"/>
          </a:xfrm>
          <a:prstGeom prst="rect">
            <a:avLst/>
          </a:prstGeom>
          <a:ln w="12192">
            <a:solidFill>
              <a:srgbClr val="7E7E7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50" b="1" dirty="0">
                <a:latin typeface="Calibri"/>
                <a:cs typeface="Calibri"/>
              </a:rPr>
              <a:t>WITNESS</a:t>
            </a:r>
            <a:endParaRPr sz="105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050" dirty="0">
                <a:latin typeface="Calibri"/>
                <a:cs typeface="Calibri"/>
              </a:rPr>
              <a:t>TÉMOIN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2673857" y="8543035"/>
            <a:ext cx="22123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Calibri"/>
                <a:cs typeface="Calibri"/>
              </a:rPr>
              <a:t>Countersignings </a:t>
            </a:r>
            <a:r>
              <a:rPr sz="1400" i="1" dirty="0">
                <a:latin typeface="Calibri"/>
                <a:cs typeface="Calibri"/>
              </a:rPr>
              <a:t>/ </a:t>
            </a:r>
            <a:r>
              <a:rPr sz="1400" i="1" spc="-5" dirty="0">
                <a:latin typeface="Calibri"/>
                <a:cs typeface="Calibri"/>
              </a:rPr>
              <a:t>Signatures</a:t>
            </a:r>
            <a:r>
              <a:rPr sz="1400" i="1" spc="-5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5087111" y="8874263"/>
            <a:ext cx="2170430" cy="511037"/>
          </a:xfrm>
          <a:prstGeom prst="rect">
            <a:avLst/>
          </a:prstGeom>
          <a:ln w="12192">
            <a:noFill/>
          </a:ln>
        </p:spPr>
        <p:txBody>
          <a:bodyPr vert="horz" wrap="square" lIns="0" tIns="635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Calibri"/>
                <a:cs typeface="Calibri"/>
              </a:rPr>
              <a:t>VERBALIZER </a:t>
            </a:r>
            <a:r>
              <a:rPr sz="1050" dirty="0">
                <a:latin typeface="Calibri"/>
                <a:cs typeface="Calibri"/>
              </a:rPr>
              <a:t>/</a:t>
            </a:r>
            <a:r>
              <a:rPr sz="1050" spc="-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VERBALISEUR</a:t>
            </a:r>
          </a:p>
          <a:p>
            <a:pPr marL="53975">
              <a:lnSpc>
                <a:spcPct val="100000"/>
              </a:lnSpc>
              <a:spcBef>
                <a:spcPts val="190"/>
              </a:spcBef>
            </a:pPr>
            <a:r>
              <a:rPr sz="1050" b="1" dirty="0">
                <a:latin typeface="Calibri"/>
                <a:cs typeface="Calibri"/>
              </a:rPr>
              <a:t>Registration</a:t>
            </a:r>
            <a:r>
              <a:rPr sz="1050" b="1" spc="-45" dirty="0">
                <a:latin typeface="Calibri"/>
                <a:cs typeface="Calibri"/>
              </a:rPr>
              <a:t> </a:t>
            </a:r>
            <a:r>
              <a:rPr sz="1050" b="1" spc="-5" dirty="0">
                <a:latin typeface="Calibri"/>
                <a:cs typeface="Calibri"/>
              </a:rPr>
              <a:t>number</a:t>
            </a:r>
            <a:endParaRPr sz="1050" dirty="0">
              <a:latin typeface="Calibri"/>
              <a:cs typeface="Calibri"/>
            </a:endParaRPr>
          </a:p>
          <a:p>
            <a:pPr marL="53975">
              <a:lnSpc>
                <a:spcPct val="100000"/>
              </a:lnSpc>
              <a:tabLst>
                <a:tab pos="1114425" algn="l"/>
                <a:tab pos="2139315" algn="l"/>
              </a:tabLst>
            </a:pPr>
            <a:r>
              <a:rPr sz="1050" i="1" spc="-5" dirty="0">
                <a:latin typeface="Calibri"/>
                <a:cs typeface="Calibri"/>
              </a:rPr>
              <a:t>Matricule</a:t>
            </a:r>
            <a:r>
              <a:rPr sz="1050" i="1" spc="-95" dirty="0">
                <a:latin typeface="Calibri"/>
                <a:cs typeface="Calibri"/>
              </a:rPr>
              <a:t> </a:t>
            </a:r>
            <a:r>
              <a:rPr sz="1050" i="1" dirty="0">
                <a:latin typeface="Calibri"/>
                <a:cs typeface="Calibri"/>
              </a:rPr>
              <a:t>N</a:t>
            </a:r>
            <a:r>
              <a:rPr sz="1050" i="1" dirty="0" smtClean="0">
                <a:latin typeface="Calibri"/>
                <a:cs typeface="Calibri"/>
              </a:rPr>
              <a:t>°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473958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1" y="0"/>
                </a:moveTo>
                <a:lnTo>
                  <a:pt x="0" y="288925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420617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383529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330190" y="3277361"/>
            <a:ext cx="69850" cy="288925"/>
          </a:xfrm>
          <a:custGeom>
            <a:avLst/>
            <a:gdLst/>
            <a:ahLst/>
            <a:cxnLst/>
            <a:rect l="l" t="t" r="r" b="b"/>
            <a:pathLst>
              <a:path w="69850" h="288925">
                <a:moveTo>
                  <a:pt x="69342" y="0"/>
                </a:moveTo>
                <a:lnTo>
                  <a:pt x="0" y="288925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087111" y="9380219"/>
            <a:ext cx="2170430" cy="1039494"/>
          </a:xfrm>
          <a:custGeom>
            <a:avLst/>
            <a:gdLst/>
            <a:ahLst/>
            <a:cxnLst/>
            <a:rect l="l" t="t" r="r" b="b"/>
            <a:pathLst>
              <a:path w="2170429" h="1039495">
                <a:moveTo>
                  <a:pt x="0" y="1039368"/>
                </a:moveTo>
                <a:lnTo>
                  <a:pt x="2170176" y="1039368"/>
                </a:lnTo>
                <a:lnTo>
                  <a:pt x="2170176" y="0"/>
                </a:lnTo>
                <a:lnTo>
                  <a:pt x="0" y="0"/>
                </a:lnTo>
                <a:lnTo>
                  <a:pt x="0" y="1039368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91684" y="8842246"/>
            <a:ext cx="2161540" cy="537972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2" y="537972"/>
                </a:lnTo>
                <a:lnTo>
                  <a:pt x="2161032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624327" y="9380219"/>
            <a:ext cx="2170430" cy="1041400"/>
          </a:xfrm>
          <a:custGeom>
            <a:avLst/>
            <a:gdLst/>
            <a:ahLst/>
            <a:cxnLst/>
            <a:rect l="l" t="t" r="r" b="b"/>
            <a:pathLst>
              <a:path w="2170429" h="1041400">
                <a:moveTo>
                  <a:pt x="0" y="1040891"/>
                </a:moveTo>
                <a:lnTo>
                  <a:pt x="2170176" y="1040891"/>
                </a:lnTo>
                <a:lnTo>
                  <a:pt x="2170176" y="0"/>
                </a:lnTo>
                <a:lnTo>
                  <a:pt x="0" y="0"/>
                </a:lnTo>
                <a:lnTo>
                  <a:pt x="0" y="1040891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644138" y="8842247"/>
            <a:ext cx="2146301" cy="538480"/>
          </a:xfrm>
          <a:custGeom>
            <a:avLst/>
            <a:gdLst/>
            <a:ahLst/>
            <a:cxnLst/>
            <a:rect l="l" t="t" r="r" b="b"/>
            <a:pathLst>
              <a:path w="2161540" h="538479">
                <a:moveTo>
                  <a:pt x="0" y="537972"/>
                </a:moveTo>
                <a:lnTo>
                  <a:pt x="2161031" y="537972"/>
                </a:lnTo>
                <a:lnTo>
                  <a:pt x="2161031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ln w="12192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16408" y="9381743"/>
            <a:ext cx="2169160" cy="1045844"/>
          </a:xfrm>
          <a:custGeom>
            <a:avLst/>
            <a:gdLst/>
            <a:ahLst/>
            <a:cxnLst/>
            <a:rect l="l" t="t" r="r" b="b"/>
            <a:pathLst>
              <a:path w="2169160" h="1045845">
                <a:moveTo>
                  <a:pt x="0" y="1045464"/>
                </a:moveTo>
                <a:lnTo>
                  <a:pt x="2168652" y="1045464"/>
                </a:lnTo>
                <a:lnTo>
                  <a:pt x="2168652" y="0"/>
                </a:lnTo>
                <a:lnTo>
                  <a:pt x="0" y="0"/>
                </a:lnTo>
                <a:lnTo>
                  <a:pt x="0" y="1045464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20979" y="8842247"/>
            <a:ext cx="2159635" cy="539750"/>
          </a:xfrm>
          <a:custGeom>
            <a:avLst/>
            <a:gdLst/>
            <a:ahLst/>
            <a:cxnLst/>
            <a:rect l="l" t="t" r="r" b="b"/>
            <a:pathLst>
              <a:path w="2159635" h="539750">
                <a:moveTo>
                  <a:pt x="0" y="539496"/>
                </a:moveTo>
                <a:lnTo>
                  <a:pt x="2159508" y="539496"/>
                </a:lnTo>
                <a:lnTo>
                  <a:pt x="2159508" y="0"/>
                </a:lnTo>
                <a:lnTo>
                  <a:pt x="0" y="0"/>
                </a:lnTo>
                <a:lnTo>
                  <a:pt x="0" y="539496"/>
                </a:lnTo>
                <a:close/>
              </a:path>
            </a:pathLst>
          </a:custGeom>
          <a:ln w="12192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0" name="object 200"/>
          <p:cNvGraphicFramePr>
            <a:graphicFrameLocks noGrp="1"/>
          </p:cNvGraphicFramePr>
          <p:nvPr/>
        </p:nvGraphicFramePr>
        <p:xfrm>
          <a:off x="245630" y="6469633"/>
          <a:ext cx="7045323" cy="20081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CODE (S)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8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LOCALITY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LOCALITÉ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AMOUNT(S)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MONTANT(S)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43"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70">
                <a:tc rowSpan="2" gridSpan="3">
                  <a:txBody>
                    <a:bodyPr/>
                    <a:lstStyle/>
                    <a:p>
                      <a:pPr marR="31750" algn="r">
                        <a:lnSpc>
                          <a:spcPts val="1630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CGAC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COST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/ FRAIS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CGAC</a:t>
                      </a:r>
                      <a:r>
                        <a:rPr sz="1400" spc="-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: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R="26670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4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6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: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125" algn="ctr">
                        <a:lnSpc>
                          <a:spcPts val="1575"/>
                        </a:lnSpc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1200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424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b="1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-7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1" name="object 201"/>
          <p:cNvSpPr txBox="1"/>
          <p:nvPr/>
        </p:nvSpPr>
        <p:spPr>
          <a:xfrm>
            <a:off x="3193542" y="10490098"/>
            <a:ext cx="11614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Copyright </a:t>
            </a:r>
            <a:r>
              <a:rPr sz="900" dirty="0">
                <a:latin typeface="Calibri"/>
                <a:cs typeface="Calibri"/>
              </a:rPr>
              <a:t>© </a:t>
            </a:r>
            <a:r>
              <a:rPr sz="900" spc="-5" dirty="0">
                <a:latin typeface="Calibri"/>
                <a:cs typeface="Calibri"/>
              </a:rPr>
              <a:t>AMLA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2020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3505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408049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40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060320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495802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101971" y="5372099"/>
            <a:ext cx="180340" cy="179705"/>
          </a:xfrm>
          <a:custGeom>
            <a:avLst/>
            <a:gdLst/>
            <a:ahLst/>
            <a:cxnLst/>
            <a:rect l="l" t="t" r="r" b="b"/>
            <a:pathLst>
              <a:path w="180339" h="179704">
                <a:moveTo>
                  <a:pt x="0" y="179324"/>
                </a:moveTo>
                <a:lnTo>
                  <a:pt x="179819" y="179324"/>
                </a:lnTo>
                <a:lnTo>
                  <a:pt x="179819" y="0"/>
                </a:lnTo>
                <a:lnTo>
                  <a:pt x="0" y="0"/>
                </a:lnTo>
                <a:lnTo>
                  <a:pt x="0" y="17932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1609089" y="5305170"/>
            <a:ext cx="27241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Calibri"/>
                <a:cs typeface="Calibri"/>
              </a:rPr>
              <a:t>NIC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CNI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265552" y="5305170"/>
            <a:ext cx="112077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Calibri"/>
                <a:cs typeface="Calibri"/>
              </a:rPr>
              <a:t>Driver’s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licence</a:t>
            </a:r>
            <a:endParaRPr sz="140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25"/>
              </a:spcBef>
            </a:pPr>
            <a:r>
              <a:rPr sz="1000" spc="-5" dirty="0">
                <a:latin typeface="Calibri"/>
                <a:cs typeface="Calibri"/>
              </a:rPr>
              <a:t>Permis de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conduire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3704844" y="5305170"/>
            <a:ext cx="12846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Residence</a:t>
            </a:r>
            <a:r>
              <a:rPr sz="1400" b="1" spc="-1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permit</a:t>
            </a:r>
            <a:endParaRPr sz="1400" dirty="0">
              <a:latin typeface="Calibri"/>
              <a:cs typeface="Calibri"/>
            </a:endParaRPr>
          </a:p>
          <a:p>
            <a:pPr marL="17780">
              <a:lnSpc>
                <a:spcPct val="100000"/>
              </a:lnSpc>
              <a:spcBef>
                <a:spcPts val="25"/>
              </a:spcBef>
            </a:pPr>
            <a:r>
              <a:rPr sz="1000" spc="-15" dirty="0">
                <a:latin typeface="Calibri"/>
                <a:cs typeface="Calibri"/>
              </a:rPr>
              <a:t>Carte </a:t>
            </a:r>
            <a:r>
              <a:rPr sz="1000" spc="-5" dirty="0">
                <a:latin typeface="Calibri"/>
                <a:cs typeface="Calibri"/>
              </a:rPr>
              <a:t>de séjour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5305678" y="5305170"/>
            <a:ext cx="1945005" cy="395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1931670" algn="l"/>
              </a:tabLst>
            </a:pPr>
            <a:r>
              <a:rPr sz="1400" b="1" spc="-15" dirty="0">
                <a:latin typeface="Calibri"/>
                <a:cs typeface="Calibri"/>
              </a:rPr>
              <a:t>Other: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400" dirty="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5"/>
              </a:spcBef>
            </a:pPr>
            <a:r>
              <a:rPr lang="fr-CM" sz="1000" dirty="0" smtClean="0">
                <a:latin typeface="Calibri"/>
                <a:cs typeface="Calibri"/>
              </a:rPr>
              <a:t>A</a:t>
            </a:r>
            <a:r>
              <a:rPr sz="1000" dirty="0" err="1" smtClean="0">
                <a:latin typeface="Calibri"/>
                <a:cs typeface="Calibri"/>
              </a:rPr>
              <a:t>utre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2" name="object 51"/>
          <p:cNvSpPr/>
          <p:nvPr/>
        </p:nvSpPr>
        <p:spPr>
          <a:xfrm>
            <a:off x="1173099" y="4109147"/>
            <a:ext cx="601256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51"/>
          <p:cNvSpPr/>
          <p:nvPr/>
        </p:nvSpPr>
        <p:spPr>
          <a:xfrm>
            <a:off x="882651" y="5089060"/>
            <a:ext cx="3733800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51"/>
          <p:cNvSpPr/>
          <p:nvPr/>
        </p:nvSpPr>
        <p:spPr>
          <a:xfrm>
            <a:off x="5774435" y="5089060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51"/>
          <p:cNvSpPr/>
          <p:nvPr/>
        </p:nvSpPr>
        <p:spPr>
          <a:xfrm>
            <a:off x="5774435" y="5470192"/>
            <a:ext cx="1408938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51"/>
          <p:cNvSpPr/>
          <p:nvPr/>
        </p:nvSpPr>
        <p:spPr>
          <a:xfrm>
            <a:off x="5623559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51"/>
          <p:cNvSpPr/>
          <p:nvPr/>
        </p:nvSpPr>
        <p:spPr>
          <a:xfrm>
            <a:off x="3428492" y="5942000"/>
            <a:ext cx="1559814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51"/>
          <p:cNvSpPr/>
          <p:nvPr/>
        </p:nvSpPr>
        <p:spPr>
          <a:xfrm>
            <a:off x="501650" y="5942000"/>
            <a:ext cx="2233929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51"/>
          <p:cNvSpPr/>
          <p:nvPr/>
        </p:nvSpPr>
        <p:spPr>
          <a:xfrm>
            <a:off x="5988049" y="9342512"/>
            <a:ext cx="1195323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51"/>
          <p:cNvSpPr/>
          <p:nvPr/>
        </p:nvSpPr>
        <p:spPr>
          <a:xfrm>
            <a:off x="806575" y="2358135"/>
            <a:ext cx="2921127" cy="139446"/>
          </a:xfrm>
          <a:custGeom>
            <a:avLst/>
            <a:gdLst/>
            <a:ahLst/>
            <a:cxnLst/>
            <a:rect l="l" t="t" r="r" b="b"/>
            <a:pathLst>
              <a:path w="6848475">
                <a:moveTo>
                  <a:pt x="6848221" y="0"/>
                </a:moveTo>
                <a:lnTo>
                  <a:pt x="0" y="0"/>
                </a:lnTo>
              </a:path>
            </a:pathLst>
          </a:custGeom>
          <a:ln w="19812">
            <a:solidFill>
              <a:srgbClr val="000000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6" name="Groupe 225"/>
          <p:cNvGrpSpPr/>
          <p:nvPr/>
        </p:nvGrpSpPr>
        <p:grpSpPr>
          <a:xfrm>
            <a:off x="1508159" y="2204968"/>
            <a:ext cx="898491" cy="213624"/>
            <a:chOff x="1492250" y="2087498"/>
            <a:chExt cx="898491" cy="298333"/>
          </a:xfrm>
        </p:grpSpPr>
        <p:sp>
          <p:nvSpPr>
            <p:cNvPr id="224" name="object 190"/>
            <p:cNvSpPr/>
            <p:nvPr/>
          </p:nvSpPr>
          <p:spPr>
            <a:xfrm>
              <a:off x="1492250" y="2087498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90"/>
            <p:cNvSpPr/>
            <p:nvPr/>
          </p:nvSpPr>
          <p:spPr>
            <a:xfrm>
              <a:off x="2320891" y="2096906"/>
              <a:ext cx="69850" cy="288925"/>
            </a:xfrm>
            <a:custGeom>
              <a:avLst/>
              <a:gdLst/>
              <a:ahLst/>
              <a:cxnLst/>
              <a:rect l="l" t="t" r="r" b="b"/>
              <a:pathLst>
                <a:path w="69850" h="288925">
                  <a:moveTo>
                    <a:pt x="69341" y="0"/>
                  </a:moveTo>
                  <a:lnTo>
                    <a:pt x="0" y="28892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57738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1390</Words>
  <Application>Microsoft Office PowerPoint</Application>
  <PresentationFormat>Personnalisé</PresentationFormat>
  <Paragraphs>532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Calibri</vt:lpstr>
      <vt:lpstr>Times New Roman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strategiz</dc:creator>
  <cp:lastModifiedBy>Frank Sele</cp:lastModifiedBy>
  <cp:revision>13</cp:revision>
  <dcterms:created xsi:type="dcterms:W3CDTF">2020-05-12T11:53:25Z</dcterms:created>
  <dcterms:modified xsi:type="dcterms:W3CDTF">2020-05-12T13:16:23Z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2020-05-11T00:00:00Z</vt:filetime>
  </property>
  <property fmtid="{D5CDD505-2E9C-101B-9397-08002B2CF9AE}" pid="3" name="Creator">
    <vt:lpwstr>Microsoft® PowerPoint® 2013</vt:lpwstr>
  </property>
  <property fmtid="{D5CDD505-2E9C-101B-9397-08002B2CF9AE}" pid="4" name="LastSaved">
    <vt:filetime>2020-05-12T00:00:00Z</vt:filetime>
  </property>
</Properties>
</file>